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1" r:id="rId9"/>
    <p:sldId id="266" r:id="rId10"/>
    <p:sldId id="263" r:id="rId11"/>
    <p:sldId id="267" r:id="rId12"/>
    <p:sldId id="262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40" y="72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20" Type="http://customschemas.google.com/relationships/presentationmetadata" Target="meta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F4DEB-83B5-47B9-9414-8B6AD5AA3D65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AFE57-7AB9-4283-A477-4D1A58EAD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99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amsu0802/IBM-projects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4493341" y="2044005"/>
            <a:ext cx="68727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AICTE CYCLE 2 (2025-26) -</a:t>
            </a:r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/AUTOMATE IRRIGATION USING SOIL MOISTURE AND WEATHER DATA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D3530AF-9771-470E-A9BF-F28AA22753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419" y="868863"/>
            <a:ext cx="1263157" cy="4108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73EA6B-076C-D962-249E-D0EE785A9EA4}"/>
              </a:ext>
            </a:extLst>
          </p:cNvPr>
          <p:cNvSpPr txBox="1"/>
          <p:nvPr/>
        </p:nvSpPr>
        <p:spPr>
          <a:xfrm>
            <a:off x="4572436" y="4208207"/>
            <a:ext cx="7389966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NAME: SHAMSU NISHA N</a:t>
            </a:r>
          </a:p>
          <a:p>
            <a:r>
              <a:rPr lang="en-IN" b="1" dirty="0">
                <a:solidFill>
                  <a:schemeClr val="bg1"/>
                </a:solidFill>
              </a:rPr>
              <a:t>AICTE Student ID: STU666d42658eb211718436453</a:t>
            </a:r>
          </a:p>
          <a:p>
            <a:r>
              <a:rPr lang="en-US" b="1" dirty="0">
                <a:solidFill>
                  <a:schemeClr val="bg1"/>
                </a:solidFill>
              </a:rPr>
              <a:t>AICTE Internship ID: INTERNSHIP_1748923002683e727a876ea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25607" y="710283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0755B-736F-37E8-7D23-AB407A50A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0393"/>
            <a:ext cx="5638980" cy="2997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9E8461-8ADE-9541-1680-E49F1E941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979" y="1110394"/>
            <a:ext cx="6402665" cy="3411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F6A2AF-2C0D-4C01-35E6-9D56466A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451" y="4243134"/>
            <a:ext cx="4664414" cy="261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D6A791-AAE7-10C0-7E79-1A857EFB28FE}"/>
              </a:ext>
            </a:extLst>
          </p:cNvPr>
          <p:cNvSpPr txBox="1"/>
          <p:nvPr/>
        </p:nvSpPr>
        <p:spPr>
          <a:xfrm>
            <a:off x="356419" y="891966"/>
            <a:ext cx="6100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Screenshot of Output: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B5F17-4BF5-FFC8-ED71-46A5AF719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19" y="1605022"/>
            <a:ext cx="4282811" cy="2308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0AEEF8-E948-773F-DB6A-BA7D36157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91966"/>
            <a:ext cx="5214228" cy="28257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EBE68F-0FAB-31D7-11A7-DBA5CE87B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175" y="3913239"/>
            <a:ext cx="6670275" cy="277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30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29423" y="742344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Conclusion: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26ED3-1B84-177E-8D4D-3143F5E55A55}"/>
              </a:ext>
            </a:extLst>
          </p:cNvPr>
          <p:cNvSpPr txBox="1"/>
          <p:nvPr/>
        </p:nvSpPr>
        <p:spPr>
          <a:xfrm>
            <a:off x="319547" y="2568550"/>
            <a:ext cx="6100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Future Scope: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DE9B02-415D-F0FC-22BB-B0B51EFFD682}"/>
              </a:ext>
            </a:extLst>
          </p:cNvPr>
          <p:cNvSpPr txBox="1"/>
          <p:nvPr/>
        </p:nvSpPr>
        <p:spPr>
          <a:xfrm>
            <a:off x="319547" y="1142454"/>
            <a:ext cx="11552903" cy="1610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🌾 The AI-Based Smart Irrigation System automates water distribution using real-time sensor data, ensuring efficient irrigation, reduced wastage, and improved crop yield.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📈 With future integration of machine learning, cloud analytics, and IoT, the system can enable predictive irrigation and remote monitoring for scalable, sustainable farming. 🌍💧🌱</a:t>
            </a: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95D776-1F9A-9293-793B-8EF1ADCA6E41}"/>
              </a:ext>
            </a:extLst>
          </p:cNvPr>
          <p:cNvSpPr txBox="1"/>
          <p:nvPr/>
        </p:nvSpPr>
        <p:spPr>
          <a:xfrm>
            <a:off x="408036" y="2937882"/>
            <a:ext cx="113759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1. Integration with IoT</a:t>
            </a:r>
            <a:br>
              <a:rPr lang="en-US" sz="2000" dirty="0"/>
            </a:br>
            <a:r>
              <a:rPr lang="en-US" sz="2000" dirty="0"/>
              <a:t>Connect the system to real-time sensor networks for fully automated irrigation control without manual input.</a:t>
            </a:r>
          </a:p>
          <a:p>
            <a:r>
              <a:rPr lang="en-US" sz="2000" b="1" dirty="0"/>
              <a:t>2. Cloud-Based Monitoring</a:t>
            </a:r>
            <a:br>
              <a:rPr lang="en-US" sz="2000" dirty="0"/>
            </a:br>
            <a:r>
              <a:rPr lang="en-US" sz="2000" dirty="0"/>
              <a:t>Deploy the app on cloud platforms to enable remote access, monitoring, and control via smartphones or browsers.</a:t>
            </a:r>
          </a:p>
          <a:p>
            <a:r>
              <a:rPr lang="en-US" sz="2000" b="1" dirty="0"/>
              <a:t>3. Predictive Irrigation using Weather Data</a:t>
            </a:r>
            <a:br>
              <a:rPr lang="en-US" sz="2000" dirty="0"/>
            </a:br>
            <a:r>
              <a:rPr lang="en-US" sz="2000" dirty="0"/>
              <a:t>Incorporate weather forecasts to predict and optimize irrigation schedules based on future climatic conditions.</a:t>
            </a:r>
          </a:p>
          <a:p>
            <a:r>
              <a:rPr lang="en-US" sz="2000" b="1" dirty="0"/>
              <a:t>4. Edge AI Implementation</a:t>
            </a:r>
            <a:br>
              <a:rPr lang="en-US" sz="2000" dirty="0"/>
            </a:br>
            <a:r>
              <a:rPr lang="en-US" sz="2000" dirty="0"/>
              <a:t>Use low-power edge devices to run the model locally, allowing real-time decisions even in remote or low-connectivity areas.</a:t>
            </a:r>
          </a:p>
        </p:txBody>
      </p:sp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191911" y="972537"/>
            <a:ext cx="265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Objectives</a:t>
            </a:r>
            <a:endParaRPr lang="en-IN" sz="20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F3497-5370-4874-9908-5AD45214E10B}"/>
              </a:ext>
            </a:extLst>
          </p:cNvPr>
          <p:cNvSpPr txBox="1"/>
          <p:nvPr/>
        </p:nvSpPr>
        <p:spPr>
          <a:xfrm>
            <a:off x="199809" y="6135329"/>
            <a:ext cx="79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b="1" dirty="0">
                <a:latin typeface="+mn-lt"/>
              </a:rPr>
              <a:t>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2F707-7F22-48A3-97EC-98EFB1023A55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64928-EACB-4739-BDDA-6799C99356F3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87769A-2166-257F-9232-213D260FE977}"/>
              </a:ext>
            </a:extLst>
          </p:cNvPr>
          <p:cNvSpPr txBox="1"/>
          <p:nvPr/>
        </p:nvSpPr>
        <p:spPr>
          <a:xfrm>
            <a:off x="199809" y="1461136"/>
            <a:ext cx="7145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8BA8AA5A-31BA-09A1-3A00-185CEDA78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40" y="1461136"/>
            <a:ext cx="714587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🔢 </a:t>
            </a:r>
            <a:r>
              <a:rPr lang="en-US" sz="1800" b="1" dirty="0"/>
              <a:t>Apply Machine Learning for Binary Classification Problems</a:t>
            </a:r>
            <a:br>
              <a:rPr lang="en-US" sz="1800" dirty="0"/>
            </a:br>
            <a:r>
              <a:rPr lang="en-US" sz="1800" dirty="0"/>
              <a:t>Learn to train and deploy a machine learning model that classifies whether each sprinkler (parcel) should be turned </a:t>
            </a:r>
            <a:r>
              <a:rPr lang="en-US" sz="1800" b="1" dirty="0"/>
              <a:t>ON</a:t>
            </a:r>
            <a:r>
              <a:rPr lang="en-US" sz="1800" dirty="0"/>
              <a:t> or </a:t>
            </a:r>
            <a:r>
              <a:rPr lang="en-US" sz="1800" b="1" dirty="0"/>
              <a:t>OFF</a:t>
            </a:r>
            <a:r>
              <a:rPr lang="en-US" sz="1800" dirty="0"/>
              <a:t> based on real-time sensor data.</a:t>
            </a:r>
          </a:p>
          <a:p>
            <a:r>
              <a:rPr lang="en-US" sz="1800" dirty="0"/>
              <a:t>💻 </a:t>
            </a:r>
            <a:r>
              <a:rPr lang="en-US" sz="1800" b="1" dirty="0"/>
              <a:t>Develop Scalable and Interactive Web Applications using </a:t>
            </a:r>
            <a:r>
              <a:rPr lang="en-US" sz="1800" b="1" dirty="0" err="1"/>
              <a:t>Streamlit</a:t>
            </a:r>
            <a:br>
              <a:rPr lang="en-US" sz="1800" dirty="0"/>
            </a:br>
            <a:r>
              <a:rPr lang="en-US" sz="1800" dirty="0"/>
              <a:t>Build a responsive and user-friendly web interface using </a:t>
            </a:r>
            <a:r>
              <a:rPr lang="en-US" sz="1800" b="1" dirty="0" err="1"/>
              <a:t>Streamlit</a:t>
            </a:r>
            <a:r>
              <a:rPr lang="en-US" sz="1800" dirty="0"/>
              <a:t> to collect sensor inputs and display sprinkler status predictions.</a:t>
            </a:r>
          </a:p>
          <a:p>
            <a:r>
              <a:rPr lang="en-US" sz="1800" dirty="0"/>
              <a:t>📊 </a:t>
            </a:r>
            <a:r>
              <a:rPr lang="en-US" sz="1800" b="1" dirty="0"/>
              <a:t>Preprocess and Normalize Sensor Input Data</a:t>
            </a:r>
            <a:br>
              <a:rPr lang="en-US" sz="1800" dirty="0"/>
            </a:br>
            <a:r>
              <a:rPr lang="en-US" sz="1800" dirty="0"/>
              <a:t>Understand the importance of </a:t>
            </a:r>
            <a:r>
              <a:rPr lang="en-US" sz="1800" b="1" dirty="0"/>
              <a:t>feature scaling</a:t>
            </a:r>
            <a:r>
              <a:rPr lang="en-US" sz="1800" dirty="0"/>
              <a:t> (normalizing values between 0 and 1) to ensure accurate and stable performance of machine learning models.</a:t>
            </a:r>
          </a:p>
          <a:p>
            <a:r>
              <a:rPr lang="en-US" sz="1800" dirty="0"/>
              <a:t>🌱 </a:t>
            </a:r>
            <a:r>
              <a:rPr lang="en-US" sz="1800" b="1" dirty="0"/>
              <a:t>Understand the Role of AI in Precision Agriculture</a:t>
            </a:r>
            <a:br>
              <a:rPr lang="en-US" sz="1800" dirty="0"/>
            </a:br>
            <a:r>
              <a:rPr lang="en-US" sz="1800" dirty="0"/>
              <a:t>Gain insights into how </a:t>
            </a:r>
            <a:r>
              <a:rPr lang="en-US" sz="1800" b="1" dirty="0"/>
              <a:t>artificial intelligence</a:t>
            </a:r>
            <a:r>
              <a:rPr lang="en-US" sz="1800" dirty="0"/>
              <a:t> and </a:t>
            </a:r>
            <a:r>
              <a:rPr lang="en-US" sz="1800" b="1" dirty="0"/>
              <a:t>machine learning</a:t>
            </a:r>
            <a:r>
              <a:rPr lang="en-US" sz="1800" dirty="0"/>
              <a:t> can optimize irrigation systems to improve </a:t>
            </a:r>
            <a:r>
              <a:rPr lang="en-US" sz="1800" b="1" dirty="0"/>
              <a:t>water efficiency</a:t>
            </a:r>
            <a:r>
              <a:rPr lang="en-US" sz="1800" dirty="0"/>
              <a:t> and </a:t>
            </a:r>
            <a:r>
              <a:rPr lang="en-US" sz="1800" b="1" dirty="0"/>
              <a:t>crop health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35834" y="900515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T</a:t>
            </a:r>
            <a:r>
              <a:rPr lang="en-IN" sz="2000" b="1" dirty="0" err="1">
                <a:solidFill>
                  <a:srgbClr val="213163"/>
                </a:solidFill>
              </a:rPr>
              <a:t>ools</a:t>
            </a:r>
            <a:r>
              <a:rPr lang="en-IN" sz="2000" b="1" dirty="0">
                <a:solidFill>
                  <a:srgbClr val="213163"/>
                </a:solidFill>
              </a:rPr>
              <a:t> and Technology used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E88FD2-9E8F-AD04-7F9E-B3EE84178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918319"/>
              </p:ext>
            </p:extLst>
          </p:nvPr>
        </p:nvGraphicFramePr>
        <p:xfrm>
          <a:off x="1415845" y="1300625"/>
          <a:ext cx="9615840" cy="5277161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3205280">
                  <a:extLst>
                    <a:ext uri="{9D8B030D-6E8A-4147-A177-3AD203B41FA5}">
                      <a16:colId xmlns:a16="http://schemas.microsoft.com/office/drawing/2014/main" val="1974793122"/>
                    </a:ext>
                  </a:extLst>
                </a:gridCol>
                <a:gridCol w="3205280">
                  <a:extLst>
                    <a:ext uri="{9D8B030D-6E8A-4147-A177-3AD203B41FA5}">
                      <a16:colId xmlns:a16="http://schemas.microsoft.com/office/drawing/2014/main" val="4146761249"/>
                    </a:ext>
                  </a:extLst>
                </a:gridCol>
                <a:gridCol w="3205280">
                  <a:extLst>
                    <a:ext uri="{9D8B030D-6E8A-4147-A177-3AD203B41FA5}">
                      <a16:colId xmlns:a16="http://schemas.microsoft.com/office/drawing/2014/main" val="3889686888"/>
                    </a:ext>
                  </a:extLst>
                </a:gridCol>
              </a:tblGrid>
              <a:tr h="280129">
                <a:tc>
                  <a:txBody>
                    <a:bodyPr/>
                    <a:lstStyle/>
                    <a:p>
                      <a:r>
                        <a:rPr lang="en-IN" sz="1100" b="1" dirty="0"/>
                        <a:t>CATEGORY</a:t>
                      </a:r>
                    </a:p>
                  </a:txBody>
                  <a:tcPr marL="56175" marR="56175" marT="28088" marB="28088" anchor="ctr"/>
                </a:tc>
                <a:tc>
                  <a:txBody>
                    <a:bodyPr/>
                    <a:lstStyle/>
                    <a:p>
                      <a:r>
                        <a:rPr lang="en-IN" sz="1100" b="1" dirty="0"/>
                        <a:t>TOOL/TECHNOLOGY</a:t>
                      </a:r>
                    </a:p>
                  </a:txBody>
                  <a:tcPr marL="56175" marR="56175" marT="28088" marB="28088" anchor="ctr"/>
                </a:tc>
                <a:tc>
                  <a:txBody>
                    <a:bodyPr/>
                    <a:lstStyle/>
                    <a:p>
                      <a:r>
                        <a:rPr lang="en-IN" sz="1100" b="1" dirty="0"/>
                        <a:t>PURPOSE</a:t>
                      </a:r>
                    </a:p>
                  </a:txBody>
                  <a:tcPr marL="56175" marR="56175" marT="28088" marB="28088" anchor="ctr"/>
                </a:tc>
                <a:extLst>
                  <a:ext uri="{0D108BD9-81ED-4DB2-BD59-A6C34878D82A}">
                    <a16:rowId xmlns:a16="http://schemas.microsoft.com/office/drawing/2014/main" val="3779066726"/>
                  </a:ext>
                </a:extLst>
              </a:tr>
              <a:tr h="704129">
                <a:tc>
                  <a:txBody>
                    <a:bodyPr/>
                    <a:lstStyle/>
                    <a:p>
                      <a:r>
                        <a:rPr lang="en-IN" sz="1100"/>
                        <a:t>💻 Programming Language</a:t>
                      </a:r>
                    </a:p>
                  </a:txBody>
                  <a:tcPr marL="56175" marR="56175" marT="28088" marB="28088" anchor="ctr"/>
                </a:tc>
                <a:tc>
                  <a:txBody>
                    <a:bodyPr/>
                    <a:lstStyle/>
                    <a:p>
                      <a:r>
                        <a:rPr lang="en-IN" sz="1100" b="1" dirty="0"/>
                        <a:t>Python</a:t>
                      </a:r>
                      <a:endParaRPr lang="en-IN" sz="1100" dirty="0"/>
                    </a:p>
                  </a:txBody>
                  <a:tcPr marL="56175" marR="56175" marT="28088" marB="280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Core language for data processing, ML model, and app development</a:t>
                      </a:r>
                    </a:p>
                  </a:txBody>
                  <a:tcPr marL="56175" marR="56175" marT="28088" marB="28088" anchor="ctr"/>
                </a:tc>
                <a:extLst>
                  <a:ext uri="{0D108BD9-81ED-4DB2-BD59-A6C34878D82A}">
                    <a16:rowId xmlns:a16="http://schemas.microsoft.com/office/drawing/2014/main" val="1907323951"/>
                  </a:ext>
                </a:extLst>
              </a:tr>
              <a:tr h="492129">
                <a:tc>
                  <a:txBody>
                    <a:bodyPr/>
                    <a:lstStyle/>
                    <a:p>
                      <a:r>
                        <a:rPr lang="en-IN" sz="1100"/>
                        <a:t>🧠 Machine Learning Library</a:t>
                      </a:r>
                    </a:p>
                  </a:txBody>
                  <a:tcPr marL="56175" marR="56175" marT="28088" marB="28088" anchor="ctr"/>
                </a:tc>
                <a:tc>
                  <a:txBody>
                    <a:bodyPr/>
                    <a:lstStyle/>
                    <a:p>
                      <a:r>
                        <a:rPr lang="en-IN" sz="1100" b="1"/>
                        <a:t>scikit-learn</a:t>
                      </a:r>
                      <a:endParaRPr lang="en-IN" sz="1100"/>
                    </a:p>
                  </a:txBody>
                  <a:tcPr marL="56175" marR="56175" marT="28088" marB="280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Used to train and save the ML model for sprinkler prediction</a:t>
                      </a:r>
                    </a:p>
                  </a:txBody>
                  <a:tcPr marL="56175" marR="56175" marT="28088" marB="28088" anchor="ctr"/>
                </a:tc>
                <a:extLst>
                  <a:ext uri="{0D108BD9-81ED-4DB2-BD59-A6C34878D82A}">
                    <a16:rowId xmlns:a16="http://schemas.microsoft.com/office/drawing/2014/main" val="3291643166"/>
                  </a:ext>
                </a:extLst>
              </a:tr>
              <a:tr h="492129">
                <a:tc>
                  <a:txBody>
                    <a:bodyPr/>
                    <a:lstStyle/>
                    <a:p>
                      <a:r>
                        <a:rPr lang="en-IN" sz="1100" dirty="0"/>
                        <a:t>💾 Model Serialization</a:t>
                      </a:r>
                    </a:p>
                  </a:txBody>
                  <a:tcPr marL="56175" marR="56175" marT="28088" marB="28088" anchor="ctr"/>
                </a:tc>
                <a:tc>
                  <a:txBody>
                    <a:bodyPr/>
                    <a:lstStyle/>
                    <a:p>
                      <a:r>
                        <a:rPr lang="en-IN" sz="1100" b="1"/>
                        <a:t>joblib</a:t>
                      </a:r>
                      <a:endParaRPr lang="en-IN" sz="1100"/>
                    </a:p>
                  </a:txBody>
                  <a:tcPr marL="56175" marR="56175" marT="28088" marB="280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To load the pre-trained .pkl model for real-time inference</a:t>
                      </a:r>
                    </a:p>
                  </a:txBody>
                  <a:tcPr marL="56175" marR="56175" marT="28088" marB="28088" anchor="ctr"/>
                </a:tc>
                <a:extLst>
                  <a:ext uri="{0D108BD9-81ED-4DB2-BD59-A6C34878D82A}">
                    <a16:rowId xmlns:a16="http://schemas.microsoft.com/office/drawing/2014/main" val="2560330844"/>
                  </a:ext>
                </a:extLst>
              </a:tr>
              <a:tr h="492129">
                <a:tc>
                  <a:txBody>
                    <a:bodyPr/>
                    <a:lstStyle/>
                    <a:p>
                      <a:r>
                        <a:rPr lang="en-IN" sz="1100"/>
                        <a:t>📈 Numerical Computing</a:t>
                      </a:r>
                    </a:p>
                  </a:txBody>
                  <a:tcPr marL="56175" marR="56175" marT="28088" marB="28088" anchor="ctr"/>
                </a:tc>
                <a:tc>
                  <a:txBody>
                    <a:bodyPr/>
                    <a:lstStyle/>
                    <a:p>
                      <a:r>
                        <a:rPr lang="en-IN" sz="1100" b="1"/>
                        <a:t>NumPy</a:t>
                      </a:r>
                      <a:endParaRPr lang="en-IN" sz="1100"/>
                    </a:p>
                  </a:txBody>
                  <a:tcPr marL="56175" marR="56175" marT="28088" marB="280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For data manipulation and reshaping input arrays</a:t>
                      </a:r>
                    </a:p>
                  </a:txBody>
                  <a:tcPr marL="56175" marR="56175" marT="28088" marB="28088" anchor="ctr"/>
                </a:tc>
                <a:extLst>
                  <a:ext uri="{0D108BD9-81ED-4DB2-BD59-A6C34878D82A}">
                    <a16:rowId xmlns:a16="http://schemas.microsoft.com/office/drawing/2014/main" val="3482559168"/>
                  </a:ext>
                </a:extLst>
              </a:tr>
              <a:tr h="704129">
                <a:tc>
                  <a:txBody>
                    <a:bodyPr/>
                    <a:lstStyle/>
                    <a:p>
                      <a:r>
                        <a:rPr lang="en-IN" sz="1100"/>
                        <a:t>🌐 Web Framework</a:t>
                      </a:r>
                    </a:p>
                  </a:txBody>
                  <a:tcPr marL="56175" marR="56175" marT="28088" marB="28088" anchor="ctr"/>
                </a:tc>
                <a:tc>
                  <a:txBody>
                    <a:bodyPr/>
                    <a:lstStyle/>
                    <a:p>
                      <a:r>
                        <a:rPr lang="en-IN" sz="1100" b="1"/>
                        <a:t>Streamlit</a:t>
                      </a:r>
                      <a:endParaRPr lang="en-IN" sz="1100"/>
                    </a:p>
                  </a:txBody>
                  <a:tcPr marL="56175" marR="56175" marT="28088" marB="280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To build an interactive web UI for the user to input sensor values and get predictions</a:t>
                      </a:r>
                    </a:p>
                  </a:txBody>
                  <a:tcPr marL="56175" marR="56175" marT="28088" marB="28088" anchor="ctr"/>
                </a:tc>
                <a:extLst>
                  <a:ext uri="{0D108BD9-81ED-4DB2-BD59-A6C34878D82A}">
                    <a16:rowId xmlns:a16="http://schemas.microsoft.com/office/drawing/2014/main" val="3071570560"/>
                  </a:ext>
                </a:extLst>
              </a:tr>
              <a:tr h="704129">
                <a:tc>
                  <a:txBody>
                    <a:bodyPr/>
                    <a:lstStyle/>
                    <a:p>
                      <a:r>
                        <a:rPr lang="en-IN" sz="1100"/>
                        <a:t>📊 Visualization (optional)</a:t>
                      </a:r>
                    </a:p>
                  </a:txBody>
                  <a:tcPr marL="56175" marR="56175" marT="28088" marB="28088" anchor="ctr"/>
                </a:tc>
                <a:tc>
                  <a:txBody>
                    <a:bodyPr/>
                    <a:lstStyle/>
                    <a:p>
                      <a:r>
                        <a:rPr lang="en-IN" sz="1100" b="1" dirty="0"/>
                        <a:t>Matplotlib / Seaborn</a:t>
                      </a:r>
                      <a:endParaRPr lang="en-IN" sz="1100" dirty="0"/>
                    </a:p>
                  </a:txBody>
                  <a:tcPr marL="56175" marR="56175" marT="28088" marB="280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Can be used during model training phase for plotting accuracy, etc.</a:t>
                      </a:r>
                    </a:p>
                  </a:txBody>
                  <a:tcPr marL="56175" marR="56175" marT="28088" marB="28088" anchor="ctr"/>
                </a:tc>
                <a:extLst>
                  <a:ext uri="{0D108BD9-81ED-4DB2-BD59-A6C34878D82A}">
                    <a16:rowId xmlns:a16="http://schemas.microsoft.com/office/drawing/2014/main" val="2085496580"/>
                  </a:ext>
                </a:extLst>
              </a:tr>
              <a:tr h="704129">
                <a:tc>
                  <a:txBody>
                    <a:bodyPr/>
                    <a:lstStyle/>
                    <a:p>
                      <a:r>
                        <a:rPr lang="en-IN" sz="1100"/>
                        <a:t>🧪 Jupyter Notebook</a:t>
                      </a:r>
                    </a:p>
                  </a:txBody>
                  <a:tcPr marL="56175" marR="56175" marT="28088" marB="28088" anchor="ctr"/>
                </a:tc>
                <a:tc>
                  <a:txBody>
                    <a:bodyPr/>
                    <a:lstStyle/>
                    <a:p>
                      <a:r>
                        <a:rPr lang="en-IN" sz="1100" b="1"/>
                        <a:t>Jupyter Lab / Notebook</a:t>
                      </a:r>
                      <a:endParaRPr lang="en-IN" sz="1100"/>
                    </a:p>
                  </a:txBody>
                  <a:tcPr marL="56175" marR="56175" marT="28088" marB="280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For experimenting with data preprocessing and model training</a:t>
                      </a:r>
                    </a:p>
                  </a:txBody>
                  <a:tcPr marL="56175" marR="56175" marT="28088" marB="28088" anchor="ctr"/>
                </a:tc>
                <a:extLst>
                  <a:ext uri="{0D108BD9-81ED-4DB2-BD59-A6C34878D82A}">
                    <a16:rowId xmlns:a16="http://schemas.microsoft.com/office/drawing/2014/main" val="2450516508"/>
                  </a:ext>
                </a:extLst>
              </a:tr>
              <a:tr h="704129">
                <a:tc>
                  <a:txBody>
                    <a:bodyPr/>
                    <a:lstStyle/>
                    <a:p>
                      <a:r>
                        <a:rPr lang="en-IN" sz="1100"/>
                        <a:t>🧠 Model Type</a:t>
                      </a:r>
                    </a:p>
                  </a:txBody>
                  <a:tcPr marL="56175" marR="56175" marT="28088" marB="28088" anchor="ctr"/>
                </a:tc>
                <a:tc>
                  <a:txBody>
                    <a:bodyPr/>
                    <a:lstStyle/>
                    <a:p>
                      <a:r>
                        <a:rPr lang="en-US" sz="1100" b="1"/>
                        <a:t>Binary Classifier (e.g., Random Forest, Logistic Regression)</a:t>
                      </a:r>
                      <a:endParaRPr lang="en-US" sz="1100"/>
                    </a:p>
                  </a:txBody>
                  <a:tcPr marL="56175" marR="56175" marT="28088" marB="28088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Predicts ON/OFF status of sprinklers for each parcel based on input data</a:t>
                      </a:r>
                    </a:p>
                  </a:txBody>
                  <a:tcPr marL="56175" marR="56175" marT="28088" marB="28088" anchor="ctr"/>
                </a:tc>
                <a:extLst>
                  <a:ext uri="{0D108BD9-81ED-4DB2-BD59-A6C34878D82A}">
                    <a16:rowId xmlns:a16="http://schemas.microsoft.com/office/drawing/2014/main" val="645622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57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89698" y="700024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563F3E3-871D-5504-D9BC-2B88DA448F74}"/>
              </a:ext>
            </a:extLst>
          </p:cNvPr>
          <p:cNvSpPr txBox="1"/>
          <p:nvPr/>
        </p:nvSpPr>
        <p:spPr>
          <a:xfrm>
            <a:off x="189698" y="1100134"/>
            <a:ext cx="11533239" cy="5264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1️⃣ Problem Identification</a:t>
            </a:r>
          </a:p>
          <a:p>
            <a:r>
              <a:rPr lang="en-US" dirty="0"/>
              <a:t>🌾 Traditional irrigation systems operate on fixed schedules, leading to water wastage.</a:t>
            </a:r>
          </a:p>
          <a:p>
            <a:r>
              <a:rPr lang="en-US" dirty="0"/>
              <a:t>🚱 Inefficient water use reduces crop yield and increases resource costs.</a:t>
            </a:r>
          </a:p>
          <a:p>
            <a:r>
              <a:rPr lang="en-US" dirty="0"/>
              <a:t>💡 AI is proposed to automate irrigation based on real-time sensor data.</a:t>
            </a:r>
            <a:endParaRPr lang="en-IN" dirty="0"/>
          </a:p>
          <a:p>
            <a:endParaRPr lang="en-US" dirty="0"/>
          </a:p>
          <a:p>
            <a:r>
              <a:rPr lang="en-IN" b="1" dirty="0"/>
              <a:t>2️⃣ Data Collection &amp; Preprocessing</a:t>
            </a:r>
          </a:p>
          <a:p>
            <a:r>
              <a:rPr lang="en-IN" dirty="0"/>
              <a:t>📊 Sensor data (moisture, temperature, humidity) collected from 20 farm parcels.</a:t>
            </a:r>
          </a:p>
          <a:p>
            <a:r>
              <a:rPr lang="en-IN" dirty="0"/>
              <a:t>🧹 Data cleaned to remove noise and handle missing entries.</a:t>
            </a:r>
          </a:p>
          <a:p>
            <a:r>
              <a:rPr lang="en-IN" dirty="0"/>
              <a:t>🔧 Features scaled between 0 and 1 using Min-Max normalization.</a:t>
            </a:r>
          </a:p>
          <a:p>
            <a:endParaRPr lang="en-IN" dirty="0"/>
          </a:p>
          <a:p>
            <a:r>
              <a:rPr lang="en-US" b="1" dirty="0"/>
              <a:t>3️⃣ Model Training</a:t>
            </a:r>
          </a:p>
          <a:p>
            <a:r>
              <a:rPr lang="en-US" dirty="0"/>
              <a:t>🧠 Random Forest Classifier used for binary classification: ON (1) or OFF (0).</a:t>
            </a:r>
          </a:p>
          <a:p>
            <a:r>
              <a:rPr lang="en-US" dirty="0"/>
              <a:t>🗂️ Trained with 80% of data; 20% used for testing and validation.</a:t>
            </a:r>
          </a:p>
          <a:p>
            <a:r>
              <a:rPr lang="en-US" dirty="0"/>
              <a:t>📈 Evaluated using metrics like accuracy, precision, and recall.</a:t>
            </a:r>
          </a:p>
          <a:p>
            <a:endParaRPr lang="en-US" dirty="0"/>
          </a:p>
          <a:p>
            <a:r>
              <a:rPr lang="en-US" dirty="0"/>
              <a:t>4️⃣ Model Serialization💾 Trained model saved as a .</a:t>
            </a:r>
            <a:r>
              <a:rPr lang="en-US" dirty="0" err="1"/>
              <a:t>pkl</a:t>
            </a:r>
            <a:r>
              <a:rPr lang="en-US" dirty="0"/>
              <a:t> file using </a:t>
            </a:r>
            <a:r>
              <a:rPr lang="en-US" dirty="0" err="1"/>
              <a:t>joblib</a:t>
            </a:r>
            <a:r>
              <a:rPr lang="en-US" dirty="0"/>
              <a:t>.</a:t>
            </a:r>
          </a:p>
          <a:p>
            <a:r>
              <a:rPr lang="en-US" dirty="0"/>
              <a:t>🔄 Enables reuse of the model without needing to retrain.</a:t>
            </a:r>
          </a:p>
          <a:p>
            <a:r>
              <a:rPr lang="en-US" dirty="0"/>
              <a:t>⚡ Ensures faster and consistent predictions during app execution.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679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3A9D22-6D6F-6EAC-2EED-9B27604BC2A8}"/>
              </a:ext>
            </a:extLst>
          </p:cNvPr>
          <p:cNvSpPr txBox="1"/>
          <p:nvPr/>
        </p:nvSpPr>
        <p:spPr>
          <a:xfrm>
            <a:off x="176445" y="948690"/>
            <a:ext cx="1183910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5️⃣</a:t>
            </a:r>
            <a:r>
              <a:rPr lang="en-IN" sz="1800" b="1" dirty="0"/>
              <a:t> Web App Development</a:t>
            </a:r>
            <a:r>
              <a:rPr lang="en-IN" sz="1800" dirty="0"/>
              <a:t> </a:t>
            </a:r>
          </a:p>
          <a:p>
            <a:r>
              <a:rPr lang="en-IN" sz="1800" dirty="0"/>
              <a:t>🌐 Developed interactive app using </a:t>
            </a:r>
            <a:r>
              <a:rPr lang="en-IN" sz="1800" dirty="0" err="1"/>
              <a:t>Streamlit</a:t>
            </a:r>
            <a:r>
              <a:rPr lang="en-IN" sz="1800" dirty="0"/>
              <a:t> for ease of use. </a:t>
            </a:r>
          </a:p>
          <a:p>
            <a:r>
              <a:rPr lang="en-IN" sz="1800" dirty="0"/>
              <a:t>🧑‍💻 Users input live sensor data through the web interface. </a:t>
            </a:r>
          </a:p>
          <a:p>
            <a:r>
              <a:rPr lang="en-IN" sz="1800" dirty="0"/>
              <a:t>💡 Model instantly predicts sprinkler status and displays results.</a:t>
            </a:r>
            <a:endParaRPr lang="en-US" sz="1800" dirty="0"/>
          </a:p>
          <a:p>
            <a:endParaRPr lang="en-US" sz="1800" b="1" dirty="0"/>
          </a:p>
          <a:p>
            <a:r>
              <a:rPr lang="en-US" sz="1800" b="1" dirty="0"/>
              <a:t>6️⃣ Prediction &amp; Output</a:t>
            </a:r>
          </a:p>
          <a:p>
            <a:r>
              <a:rPr lang="en-US" sz="1800" dirty="0"/>
              <a:t>📥 The sensor inputs are first normalized to match the format used during training, ensuring accurate model performance.</a:t>
            </a:r>
          </a:p>
          <a:p>
            <a:r>
              <a:rPr lang="en-US" sz="1800" dirty="0"/>
              <a:t>✅ The machine learning model processes the scaled input and outputs a binary prediction: 1 = Sprinkler ON, 0 = Sprinkler OFF.</a:t>
            </a:r>
          </a:p>
          <a:p>
            <a:r>
              <a:rPr lang="en-US" sz="1800" dirty="0"/>
              <a:t>🖥️ The result is displayed clearly on the screen with user-friendly labels like "Irrigation Required" or "No Irrigation Needed".</a:t>
            </a:r>
          </a:p>
          <a:p>
            <a:endParaRPr lang="en-US" sz="1800" b="1" dirty="0"/>
          </a:p>
          <a:p>
            <a:r>
              <a:rPr lang="en-US" sz="1800" dirty="0"/>
              <a:t>7️⃣</a:t>
            </a:r>
            <a:r>
              <a:rPr lang="en-US" sz="1800" b="1" dirty="0"/>
              <a:t> Deployment &amp; Testing</a:t>
            </a:r>
            <a:r>
              <a:rPr lang="en-US" sz="1800" dirty="0"/>
              <a:t> </a:t>
            </a:r>
          </a:p>
          <a:p>
            <a:r>
              <a:rPr lang="en-US" sz="1800" dirty="0"/>
              <a:t>🧪 App tested with varied inputs to ensure stable performance. </a:t>
            </a:r>
          </a:p>
          <a:p>
            <a:r>
              <a:rPr lang="en-US" sz="1800" dirty="0"/>
              <a:t>⚙️ Performance and prediction accuracy verified in test cases. </a:t>
            </a:r>
          </a:p>
          <a:p>
            <a:r>
              <a:rPr lang="en-US" sz="1800" dirty="0"/>
              <a:t>📡 Ready for integration with real-time IoT-based sensor feeds.</a:t>
            </a:r>
          </a:p>
          <a:p>
            <a:endParaRPr lang="en-US" sz="1800" b="1" dirty="0"/>
          </a:p>
          <a:p>
            <a:r>
              <a:rPr lang="en-US" sz="1800" b="1" dirty="0"/>
              <a:t>✅ Final Outcome</a:t>
            </a:r>
          </a:p>
          <a:p>
            <a:r>
              <a:rPr lang="en-US" sz="1800" dirty="0"/>
              <a:t>🚀 Delivered an AI-powered irrigation system that saves water. </a:t>
            </a:r>
          </a:p>
          <a:p>
            <a:r>
              <a:rPr lang="en-US" sz="1800" dirty="0"/>
              <a:t>💧 Reduces human error and unnecessary irrigation cycles. </a:t>
            </a:r>
          </a:p>
        </p:txBody>
      </p:sp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AF7D0-4A11-80AD-E7FF-0C0F81E55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609" y="849672"/>
            <a:ext cx="8702777" cy="580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91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D85801-2D03-8FFE-8FC8-76AB1301E55A}"/>
              </a:ext>
            </a:extLst>
          </p:cNvPr>
          <p:cNvSpPr txBox="1"/>
          <p:nvPr/>
        </p:nvSpPr>
        <p:spPr>
          <a:xfrm>
            <a:off x="189271" y="783811"/>
            <a:ext cx="6100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Problem Statement:  </a:t>
            </a:r>
            <a:endParaRPr lang="en-IN" sz="1800" b="1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D7D39-EBDC-889B-A477-E4927AE1A20C}"/>
              </a:ext>
            </a:extLst>
          </p:cNvPr>
          <p:cNvSpPr txBox="1"/>
          <p:nvPr/>
        </p:nvSpPr>
        <p:spPr>
          <a:xfrm>
            <a:off x="299884" y="1153143"/>
            <a:ext cx="11592232" cy="583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🚨 Problem Statement</a:t>
            </a:r>
          </a:p>
          <a:p>
            <a:r>
              <a:rPr lang="en-US" b="1" dirty="0"/>
              <a:t>🌿 Background Context</a:t>
            </a:r>
          </a:p>
          <a:p>
            <a:r>
              <a:rPr lang="en-US" dirty="0"/>
              <a:t>Agriculture is one of the most water-dependent sectors globally. However, the traditional irrigation practices used by farmers today are often inefficient. These systems are usually </a:t>
            </a:r>
            <a:r>
              <a:rPr lang="en-US" b="1" dirty="0"/>
              <a:t>manually operated</a:t>
            </a:r>
            <a:r>
              <a:rPr lang="en-US" dirty="0"/>
              <a:t> or </a:t>
            </a:r>
            <a:r>
              <a:rPr lang="en-US" b="1" dirty="0"/>
              <a:t>time-based</a:t>
            </a:r>
            <a:r>
              <a:rPr lang="en-US" dirty="0"/>
              <a:t>, lacking intelligent decision-making mechanisms.</a:t>
            </a:r>
          </a:p>
          <a:p>
            <a:endParaRPr lang="en-IN" dirty="0"/>
          </a:p>
          <a:p>
            <a:r>
              <a:rPr lang="en-US" b="1" dirty="0"/>
              <a:t>❌ Key Challenges</a:t>
            </a:r>
          </a:p>
          <a:p>
            <a:r>
              <a:rPr lang="en-US" b="1" dirty="0"/>
              <a:t>Over-Irrigation and Under-Irrigation</a:t>
            </a:r>
            <a:br>
              <a:rPr lang="en-US" dirty="0"/>
            </a:br>
            <a:r>
              <a:rPr lang="en-US" dirty="0"/>
              <a:t>Farmers often </a:t>
            </a:r>
            <a:r>
              <a:rPr lang="en-US" b="1" dirty="0"/>
              <a:t>overwater or underwater</a:t>
            </a:r>
            <a:r>
              <a:rPr lang="en-US" dirty="0"/>
              <a:t> their fields due to guesswork or fixed schedules, leading to:</a:t>
            </a:r>
          </a:p>
          <a:p>
            <a:pPr lvl="1"/>
            <a:r>
              <a:rPr lang="en-US" dirty="0"/>
              <a:t>Crop diseases or stunted growth</a:t>
            </a:r>
          </a:p>
          <a:p>
            <a:pPr lvl="1"/>
            <a:r>
              <a:rPr lang="en-US" dirty="0"/>
              <a:t>Reduced yield and soil degradation</a:t>
            </a:r>
          </a:p>
          <a:p>
            <a:r>
              <a:rPr lang="en-US" b="1" dirty="0"/>
              <a:t>Water Resource Wastage</a:t>
            </a:r>
            <a:br>
              <a:rPr lang="en-US" dirty="0"/>
            </a:br>
            <a:r>
              <a:rPr lang="en-US" dirty="0"/>
              <a:t>With agriculture consuming more than </a:t>
            </a:r>
            <a:r>
              <a:rPr lang="en-US" b="1" dirty="0"/>
              <a:t>70% of global freshwater</a:t>
            </a:r>
            <a:r>
              <a:rPr lang="en-US" dirty="0"/>
              <a:t>, inefficient irrigation contributes heavily to </a:t>
            </a:r>
            <a:r>
              <a:rPr lang="en-US" b="1" dirty="0"/>
              <a:t>water scarcity</a:t>
            </a:r>
            <a:r>
              <a:rPr lang="en-US" dirty="0"/>
              <a:t>, especially in drought-prone regions.</a:t>
            </a:r>
          </a:p>
          <a:p>
            <a:r>
              <a:rPr lang="en-US" b="1" dirty="0"/>
              <a:t>Lack of Automation</a:t>
            </a:r>
            <a:br>
              <a:rPr lang="en-US" dirty="0"/>
            </a:br>
            <a:r>
              <a:rPr lang="en-US" dirty="0"/>
              <a:t>Most existing systems are not </a:t>
            </a:r>
            <a:r>
              <a:rPr lang="en-US" b="1" dirty="0"/>
              <a:t>sensor-driven</a:t>
            </a:r>
            <a:r>
              <a:rPr lang="en-US" dirty="0"/>
              <a:t> or </a:t>
            </a:r>
            <a:r>
              <a:rPr lang="en-US" b="1" dirty="0"/>
              <a:t>AI-powered</a:t>
            </a:r>
            <a:r>
              <a:rPr lang="en-US" dirty="0"/>
              <a:t>, making it difficult to respond to dynamic field conditions like:</a:t>
            </a:r>
          </a:p>
          <a:p>
            <a:pPr lvl="1"/>
            <a:r>
              <a:rPr lang="en-US" dirty="0"/>
              <a:t>Varying soil moisture</a:t>
            </a:r>
          </a:p>
          <a:p>
            <a:pPr lvl="1"/>
            <a:r>
              <a:rPr lang="en-US" dirty="0"/>
              <a:t>Temperature fluctuations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4651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37115" y="818438"/>
            <a:ext cx="89085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r>
              <a:rPr lang="en-IN" sz="2000" b="1" dirty="0">
                <a:solidFill>
                  <a:srgbClr val="213163"/>
                </a:solidFill>
              </a:rPr>
              <a:t>                   GITHUB LINK: </a:t>
            </a:r>
            <a:r>
              <a:rPr lang="en-IN" sz="2000" dirty="0">
                <a:hlinkClick r:id="rId2"/>
              </a:rPr>
              <a:t>Shamsu0802/IBM-projects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32344F-54E6-C4D8-48B6-F256C1793DA2}"/>
              </a:ext>
            </a:extLst>
          </p:cNvPr>
          <p:cNvSpPr txBox="1"/>
          <p:nvPr/>
        </p:nvSpPr>
        <p:spPr>
          <a:xfrm>
            <a:off x="512452" y="1306544"/>
            <a:ext cx="11454580" cy="5551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🧠 1. Machine Learning for Irrigation Decision-Making</a:t>
            </a:r>
          </a:p>
          <a:p>
            <a:r>
              <a:rPr lang="en-IN" dirty="0"/>
              <a:t>Train a </a:t>
            </a:r>
            <a:r>
              <a:rPr lang="en-IN" b="1" dirty="0"/>
              <a:t>binary classification model</a:t>
            </a:r>
            <a:r>
              <a:rPr lang="en-IN" dirty="0"/>
              <a:t> using historical sensor data.</a:t>
            </a:r>
          </a:p>
          <a:p>
            <a:r>
              <a:rPr lang="en-IN" dirty="0"/>
              <a:t>Model predicts whether a sprinkler should be </a:t>
            </a:r>
            <a:r>
              <a:rPr lang="en-IN" b="1" dirty="0"/>
              <a:t>ON (1)</a:t>
            </a:r>
            <a:r>
              <a:rPr lang="en-IN" dirty="0"/>
              <a:t> or </a:t>
            </a:r>
            <a:r>
              <a:rPr lang="en-IN" b="1" dirty="0"/>
              <a:t>OFF (0)</a:t>
            </a:r>
            <a:r>
              <a:rPr lang="en-IN" dirty="0"/>
              <a:t> based on:</a:t>
            </a:r>
          </a:p>
          <a:p>
            <a:pPr lvl="1"/>
            <a:r>
              <a:rPr lang="en-IN" dirty="0"/>
              <a:t>🌡️ Temperature</a:t>
            </a:r>
          </a:p>
          <a:p>
            <a:pPr lvl="1"/>
            <a:r>
              <a:rPr lang="en-IN" dirty="0"/>
              <a:t>💧 Soil Moisture</a:t>
            </a:r>
          </a:p>
          <a:p>
            <a:pPr lvl="1"/>
            <a:r>
              <a:rPr lang="en-IN" dirty="0"/>
              <a:t>💦 Humidity</a:t>
            </a:r>
          </a:p>
          <a:p>
            <a:pPr lvl="1"/>
            <a:r>
              <a:rPr lang="en-IN" dirty="0"/>
              <a:t>🌤️ Light Intensity</a:t>
            </a:r>
          </a:p>
          <a:p>
            <a:pPr lvl="1"/>
            <a:r>
              <a:rPr lang="en-IN" dirty="0"/>
              <a:t>...and other relevant features</a:t>
            </a:r>
          </a:p>
          <a:p>
            <a:pPr lvl="1"/>
            <a:endParaRPr lang="en-IN" dirty="0"/>
          </a:p>
          <a:p>
            <a:r>
              <a:rPr lang="en-US" b="1" dirty="0"/>
              <a:t>🧪 2. Data Preprocessing and Normalization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Apply </a:t>
            </a:r>
            <a:r>
              <a:rPr lang="en-US" b="1" dirty="0"/>
              <a:t>Min-Max scaling</a:t>
            </a:r>
            <a:r>
              <a:rPr lang="en-US" dirty="0"/>
              <a:t> to normalize raw sensor values between 0 and 1.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Ensures model stability and better performance across sensor ranges.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/>
          </a:p>
          <a:p>
            <a:r>
              <a:rPr lang="en-US" b="1" dirty="0"/>
              <a:t>🛠️ 3. Deployment Using </a:t>
            </a:r>
            <a:r>
              <a:rPr lang="en-US" b="1" dirty="0" err="1"/>
              <a:t>Streamlit</a:t>
            </a:r>
            <a:endParaRPr lang="en-US" b="1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Build an </a:t>
            </a:r>
            <a:r>
              <a:rPr lang="en-US" b="1" dirty="0"/>
              <a:t>interactive, user-friendly web interface</a:t>
            </a:r>
            <a:r>
              <a:rPr lang="en-US" dirty="0"/>
              <a:t> with </a:t>
            </a:r>
            <a:r>
              <a:rPr lang="en-US" b="1" dirty="0" err="1"/>
              <a:t>Streamlit</a:t>
            </a:r>
            <a:r>
              <a:rPr lang="en-US" dirty="0"/>
              <a:t>:</a:t>
            </a:r>
          </a:p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en-US" dirty="0"/>
              <a:t>Users input real-time sensor values (scaled).</a:t>
            </a:r>
          </a:p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en-US" dirty="0"/>
              <a:t>Model instantly displays whether the sprinkler should be </a:t>
            </a:r>
            <a:r>
              <a:rPr lang="en-US" b="1" dirty="0"/>
              <a:t>ON or OFF</a:t>
            </a:r>
            <a:r>
              <a:rPr lang="en-US" dirty="0"/>
              <a:t>.</a:t>
            </a:r>
          </a:p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en-US" dirty="0"/>
              <a:t>Lightweight and easy to deploy on local or cloud environments.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2968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4AF11A-EA65-C104-4863-CEFFF5401C91}"/>
              </a:ext>
            </a:extLst>
          </p:cNvPr>
          <p:cNvSpPr txBox="1"/>
          <p:nvPr/>
        </p:nvSpPr>
        <p:spPr>
          <a:xfrm>
            <a:off x="707923" y="1238865"/>
            <a:ext cx="8433619" cy="3252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🌐 4. Real-Time Decision System</a:t>
            </a:r>
          </a:p>
          <a:p>
            <a:r>
              <a:rPr lang="en-US" dirty="0"/>
              <a:t>Integrate the model into an IoT-based architecture (future scope).</a:t>
            </a:r>
          </a:p>
          <a:p>
            <a:r>
              <a:rPr lang="en-US" dirty="0"/>
              <a:t>Enable </a:t>
            </a:r>
            <a:r>
              <a:rPr lang="en-US" b="1" dirty="0"/>
              <a:t>automatic activation/deactivation</a:t>
            </a:r>
            <a:r>
              <a:rPr lang="en-US" dirty="0"/>
              <a:t> of irrigation sprinklers based on predictions, without manual intervention.</a:t>
            </a:r>
          </a:p>
          <a:p>
            <a:endParaRPr lang="en-US" dirty="0"/>
          </a:p>
          <a:p>
            <a:r>
              <a:rPr lang="en-IN" b="1" dirty="0"/>
              <a:t>🌱 5. Precision Agriculture at Scale</a:t>
            </a:r>
          </a:p>
          <a:p>
            <a:r>
              <a:rPr lang="en-IN" dirty="0"/>
              <a:t>Helps farmers:</a:t>
            </a:r>
          </a:p>
          <a:p>
            <a:pPr lvl="1"/>
            <a:r>
              <a:rPr lang="en-IN" b="1" dirty="0"/>
              <a:t>Reduce water waste</a:t>
            </a:r>
            <a:r>
              <a:rPr lang="en-IN" dirty="0"/>
              <a:t> 💧</a:t>
            </a:r>
          </a:p>
          <a:p>
            <a:pPr lvl="1"/>
            <a:r>
              <a:rPr lang="en-IN" b="1" dirty="0"/>
              <a:t>Improve crop health</a:t>
            </a:r>
            <a:r>
              <a:rPr lang="en-IN" dirty="0"/>
              <a:t> 🌾</a:t>
            </a:r>
          </a:p>
          <a:p>
            <a:pPr lvl="1"/>
            <a:r>
              <a:rPr lang="en-IN" b="1" dirty="0"/>
              <a:t>Maximize yield</a:t>
            </a:r>
            <a:r>
              <a:rPr lang="en-IN" dirty="0"/>
              <a:t> 🌽</a:t>
            </a:r>
          </a:p>
          <a:p>
            <a:pPr lvl="1"/>
            <a:r>
              <a:rPr lang="en-IN" b="1" dirty="0"/>
              <a:t>Lower operational costs</a:t>
            </a:r>
            <a:r>
              <a:rPr lang="en-IN" dirty="0"/>
              <a:t> 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F45C2-7255-F8D8-B7C0-3F5AF8C129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661" r="3891" b="6183"/>
          <a:stretch>
            <a:fillRect/>
          </a:stretch>
        </p:blipFill>
        <p:spPr>
          <a:xfrm>
            <a:off x="5268861" y="2290915"/>
            <a:ext cx="6647836" cy="383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3747"/>
      </p:ext>
    </p:extLst>
  </p:cSld>
  <p:clrMapOvr>
    <a:masterClrMapping/>
  </p:clrMapOvr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220</TotalTime>
  <Words>1156</Words>
  <Application>Microsoft Office PowerPoint</Application>
  <PresentationFormat>Widescreen</PresentationFormat>
  <Paragraphs>128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</vt:lpstr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Anisha Ajmeer</cp:lastModifiedBy>
  <cp:revision>11</cp:revision>
  <dcterms:created xsi:type="dcterms:W3CDTF">2024-12-31T09:40:01Z</dcterms:created>
  <dcterms:modified xsi:type="dcterms:W3CDTF">2025-08-04T13:57:37Z</dcterms:modified>
</cp:coreProperties>
</file>